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96" y="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FBC5A1-F7D9-17C5-B490-5E05456F2D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10ACD81-76DF-BB48-4DF9-50B8252538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578F5B-984E-1A81-843E-718FEF28C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0E96-338B-420A-A70E-0A97E58988FC}" type="datetimeFigureOut">
              <a:rPr lang="fr-FR" smtClean="0"/>
              <a:t>10/10/2026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78823E-3F3A-4245-F515-73D8CECA4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5B05FB-13B6-4D2C-A289-A1E7C5740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0132-A6B9-4E5A-91CD-B47B16503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398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4921F3-3313-BCF0-12A7-C03FCCA06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0DDC8F-FDD6-5D09-3FE7-64F823865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0DFF5B-9E45-2830-AD1A-FB9825C2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0E96-338B-420A-A70E-0A97E58988FC}" type="datetimeFigureOut">
              <a:rPr lang="fr-FR" smtClean="0"/>
              <a:t>10/10/2026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3E3099-7EFE-DE63-6B37-8FAEE333E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79C2E6-16FF-D127-B0AC-59262A3EE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0132-A6B9-4E5A-91CD-B47B16503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101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CC9FBA-957C-9A88-3C78-E5932427C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F85DFD-CCEC-6757-9793-52A5DEA0A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AB1AD9-872D-D37A-8FE3-B53124D78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0E96-338B-420A-A70E-0A97E58988FC}" type="datetimeFigureOut">
              <a:rPr lang="fr-FR" smtClean="0"/>
              <a:t>10/10/2026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2053EC-5DEB-2583-0AE1-73D0A7D17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454239-1A73-A197-AE32-0482215BE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0132-A6B9-4E5A-91CD-B47B16503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111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5F8A78-42A0-77EE-3B4E-7936FAC78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7C674A-4274-232F-DA70-7AB8D9F44E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41CB665-F42B-D450-6BDC-12D3AC396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BA1926-1BC7-E1D2-BF7B-C5EAFC1CD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0E96-338B-420A-A70E-0A97E58988FC}" type="datetimeFigureOut">
              <a:rPr lang="fr-FR" smtClean="0"/>
              <a:t>10/10/2026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E77CEA-CED3-2190-95B4-5DEA891DB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70FC50E-CA86-DF43-3D42-62F44A4CD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0132-A6B9-4E5A-91CD-B47B16503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954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1B01A-BCE0-58F9-2176-50C3A9357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55D209F-92C1-C156-195A-9AAA8CE33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635070-0E5C-49FD-ED72-51BFD272F6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537C3B4-7633-EDA4-3BD3-2186452D4B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7B8871-F1F5-F509-07D8-F5AA440453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0DABC79-F52C-B1AF-55D6-D3FEF62EC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0E96-338B-420A-A70E-0A97E58988FC}" type="datetimeFigureOut">
              <a:rPr lang="fr-FR" smtClean="0"/>
              <a:t>10/10/2026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64FC7D3-4396-64CD-C6EB-B1DF32111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E11FDFD-5412-B3EE-243D-1A7D894C9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0132-A6B9-4E5A-91CD-B47B16503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6536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109CC0-2AE5-445C-6C89-BC8DF2970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40C55B8-313B-9294-08FE-1639190AF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0E96-338B-420A-A70E-0A97E58988FC}" type="datetimeFigureOut">
              <a:rPr lang="fr-FR" smtClean="0"/>
              <a:t>10/10/2026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17D0909-35D3-A952-F39F-2D5E86E3E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54CC32-A942-E5C4-D722-06DC0EFE7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0132-A6B9-4E5A-91CD-B47B16503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350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0F74A23-C5CF-E16C-3967-D5B405312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0E96-338B-420A-A70E-0A97E58988FC}" type="datetimeFigureOut">
              <a:rPr lang="fr-FR" smtClean="0"/>
              <a:t>10/10/2026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86D2AB3-57A9-A60B-7BD5-71CDD39AB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F56F28-0A88-97DC-2C9B-1169B34B1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0132-A6B9-4E5A-91CD-B47B16503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49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04342D-90C9-A265-E0F6-138B73362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FC6059-218B-0B04-6274-06D42B662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09CBE6C-7B15-D0BE-99EE-E0F3B1B1D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7BA3212-2B38-8A22-056E-C1B869B98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0E96-338B-420A-A70E-0A97E58988FC}" type="datetimeFigureOut">
              <a:rPr lang="fr-FR" smtClean="0"/>
              <a:t>10/10/2026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FC4814-3BE4-DB74-927C-E0A1378E8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1ED127D-335D-3D5F-16B6-DDB36EE08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0132-A6B9-4E5A-91CD-B47B16503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259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30979-0B7D-56E5-16DC-D29F3F212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0DB19FB-A05D-9354-C4B4-7BA47C865F8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E44BFA9-A1E2-C87F-585A-98FEC7A0B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538BB2-3500-FFFF-2F33-33686A757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0E96-338B-420A-A70E-0A97E58988FC}" type="datetimeFigureOut">
              <a:rPr lang="fr-FR" smtClean="0"/>
              <a:t>10/10/2026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D9E22C-910E-BBF1-F74A-8386CA513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4E0D67-FC3D-481C-AC98-CB4986950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0132-A6B9-4E5A-91CD-B47B16503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316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56F6F3-4FDE-FCAD-2CF1-1F23F6F59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31363DE-D1EC-9E75-3CE6-3385AB0575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8BC59E-9A68-88C5-D342-03A3E574B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0E96-338B-420A-A70E-0A97E58988FC}" type="datetimeFigureOut">
              <a:rPr lang="fr-FR" smtClean="0"/>
              <a:t>10/10/2026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C872E6-D458-1ADF-E11A-13AE43376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3E27D4-3FC9-4B04-218F-FC2213226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0132-A6B9-4E5A-91CD-B47B16503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9678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97EDAE6-B2BE-A72C-1635-89C7C29797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2D06361-37FC-6EC1-D23D-6B4E91A04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13CB74-E071-FADC-A678-375A8B4AB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0E96-338B-420A-A70E-0A97E58988FC}" type="datetimeFigureOut">
              <a:rPr lang="fr-FR" smtClean="0"/>
              <a:t>10/10/2026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D97EE6-C194-A1BD-E7CD-099CECE90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2F7993-FB44-E2CC-B52B-8A95C7218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0132-A6B9-4E5A-91CD-B47B16503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7472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0A55EED-7C9A-AB64-C1F8-D3E012BE2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B84474-8D0D-86C2-24E9-CAE16095D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578E4E-88B5-E4ED-2284-6B51378BFD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C90E96-338B-420A-A70E-0A97E58988FC}" type="datetimeFigureOut">
              <a:rPr lang="fr-FR" smtClean="0"/>
              <a:t>10/10/2026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768DC1-0AFF-55FB-6C2C-BF944C876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E5B0D6-830F-9E0B-0717-647063195B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350132-A6B9-4E5A-91CD-B47B16503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517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31A5AE5-BECC-FC1C-2968-A88193734115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786" y="1504249"/>
            <a:ext cx="4276307" cy="4276307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2F4CE16D-18B7-122B-6462-5FF4BFEE1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125"/>
            <a:ext cx="10858500" cy="1325563"/>
          </a:xfrm>
        </p:spPr>
        <p:txBody>
          <a:bodyPr>
            <a:normAutofit/>
          </a:bodyPr>
          <a:lstStyle/>
          <a:p>
            <a:r>
              <a:rPr lang="fr-FR" sz="40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Elus du Conseil d’Administration de France Digues</a:t>
            </a:r>
            <a:endParaRPr lang="fr-FR" sz="4000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228BBC8-4105-2F06-EFA9-DEDB82F49729}"/>
              </a:ext>
            </a:extLst>
          </p:cNvPr>
          <p:cNvSpPr>
            <a:spLocks/>
          </p:cNvSpPr>
          <p:nvPr/>
        </p:nvSpPr>
        <p:spPr>
          <a:xfrm rot="5996499">
            <a:off x="7504793" y="2820128"/>
            <a:ext cx="93135" cy="79115"/>
          </a:xfrm>
          <a:prstGeom prst="ellipse">
            <a:avLst/>
          </a:prstGeom>
          <a:solidFill>
            <a:schemeClr val="accent6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C55FAE6-DE32-AC03-4F6C-283C7C956572}"/>
              </a:ext>
            </a:extLst>
          </p:cNvPr>
          <p:cNvCxnSpPr>
            <a:cxnSpLocks/>
            <a:endCxn id="7" idx="1"/>
          </p:cNvCxnSpPr>
          <p:nvPr/>
        </p:nvCxnSpPr>
        <p:spPr>
          <a:xfrm flipH="1">
            <a:off x="7584597" y="2744393"/>
            <a:ext cx="937499" cy="87688"/>
          </a:xfrm>
          <a:prstGeom prst="line">
            <a:avLst/>
          </a:prstGeom>
          <a:ln w="28575">
            <a:solidFill>
              <a:srgbClr val="298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lipse 12">
            <a:extLst>
              <a:ext uri="{FF2B5EF4-FFF2-40B4-BE49-F238E27FC236}">
                <a16:creationId xmlns:a16="http://schemas.microsoft.com/office/drawing/2014/main" id="{1FAA58E6-B2F1-4C9D-26AB-C9AB75A681F9}"/>
              </a:ext>
            </a:extLst>
          </p:cNvPr>
          <p:cNvSpPr>
            <a:spLocks/>
          </p:cNvSpPr>
          <p:nvPr/>
        </p:nvSpPr>
        <p:spPr>
          <a:xfrm rot="5996499">
            <a:off x="6995310" y="4905646"/>
            <a:ext cx="93135" cy="79115"/>
          </a:xfrm>
          <a:prstGeom prst="ellipse">
            <a:avLst/>
          </a:prstGeom>
          <a:solidFill>
            <a:schemeClr val="accent6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7396F83-E4FE-15D4-87B6-F8AC53609DD3}"/>
              </a:ext>
            </a:extLst>
          </p:cNvPr>
          <p:cNvCxnSpPr>
            <a:cxnSpLocks/>
          </p:cNvCxnSpPr>
          <p:nvPr/>
        </p:nvCxnSpPr>
        <p:spPr>
          <a:xfrm flipH="1" flipV="1">
            <a:off x="7075114" y="4934224"/>
            <a:ext cx="909542" cy="95102"/>
          </a:xfrm>
          <a:prstGeom prst="line">
            <a:avLst/>
          </a:prstGeom>
          <a:ln w="28575">
            <a:solidFill>
              <a:srgbClr val="298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B7DA793-40F8-F17B-9897-AB1150EE0D63}"/>
              </a:ext>
            </a:extLst>
          </p:cNvPr>
          <p:cNvGrpSpPr/>
          <p:nvPr/>
        </p:nvGrpSpPr>
        <p:grpSpPr>
          <a:xfrm rot="5996499">
            <a:off x="7128714" y="2078083"/>
            <a:ext cx="666931" cy="795825"/>
            <a:chOff x="3200204" y="3626126"/>
            <a:chExt cx="773377" cy="1086380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301D2CE7-593D-CF15-C1B6-79FC8FB2CA36}"/>
                </a:ext>
              </a:extLst>
            </p:cNvPr>
            <p:cNvSpPr>
              <a:spLocks/>
            </p:cNvSpPr>
            <p:nvPr/>
          </p:nvSpPr>
          <p:spPr>
            <a:xfrm>
              <a:off x="3865581" y="4604506"/>
              <a:ext cx="108000" cy="108000"/>
            </a:xfrm>
            <a:prstGeom prst="ellipse">
              <a:avLst/>
            </a:prstGeom>
            <a:solidFill>
              <a:schemeClr val="accent6"/>
            </a:solidFill>
            <a:ln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254C0EF4-D8F0-87C9-A31C-5E08036AAC4F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3200204" y="3626126"/>
              <a:ext cx="681193" cy="994196"/>
            </a:xfrm>
            <a:prstGeom prst="line">
              <a:avLst/>
            </a:prstGeom>
            <a:ln w="28575">
              <a:solidFill>
                <a:srgbClr val="2983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Ellipse 21">
            <a:extLst>
              <a:ext uri="{FF2B5EF4-FFF2-40B4-BE49-F238E27FC236}">
                <a16:creationId xmlns:a16="http://schemas.microsoft.com/office/drawing/2014/main" id="{3CD20BED-FCF6-5CEF-707E-ACF93559014C}"/>
              </a:ext>
            </a:extLst>
          </p:cNvPr>
          <p:cNvSpPr>
            <a:spLocks/>
          </p:cNvSpPr>
          <p:nvPr/>
        </p:nvSpPr>
        <p:spPr>
          <a:xfrm rot="17110219">
            <a:off x="5934674" y="3188453"/>
            <a:ext cx="93135" cy="79115"/>
          </a:xfrm>
          <a:prstGeom prst="ellipse">
            <a:avLst/>
          </a:prstGeom>
          <a:solidFill>
            <a:schemeClr val="accent6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8DE9FCD6-D109-EC34-A231-4D6E3A1217F7}"/>
              </a:ext>
            </a:extLst>
          </p:cNvPr>
          <p:cNvCxnSpPr>
            <a:cxnSpLocks/>
          </p:cNvCxnSpPr>
          <p:nvPr/>
        </p:nvCxnSpPr>
        <p:spPr>
          <a:xfrm flipV="1">
            <a:off x="4156857" y="3250057"/>
            <a:ext cx="1769495" cy="135299"/>
          </a:xfrm>
          <a:prstGeom prst="line">
            <a:avLst/>
          </a:prstGeom>
          <a:ln w="28575">
            <a:solidFill>
              <a:srgbClr val="298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lipse 24">
            <a:extLst>
              <a:ext uri="{FF2B5EF4-FFF2-40B4-BE49-F238E27FC236}">
                <a16:creationId xmlns:a16="http://schemas.microsoft.com/office/drawing/2014/main" id="{AC46721E-C2E1-B71C-FB35-8DCEFE7596A3}"/>
              </a:ext>
            </a:extLst>
          </p:cNvPr>
          <p:cNvSpPr>
            <a:spLocks/>
          </p:cNvSpPr>
          <p:nvPr/>
        </p:nvSpPr>
        <p:spPr>
          <a:xfrm rot="5996499">
            <a:off x="7031792" y="2517304"/>
            <a:ext cx="93135" cy="79115"/>
          </a:xfrm>
          <a:prstGeom prst="ellipse">
            <a:avLst/>
          </a:prstGeom>
          <a:solidFill>
            <a:schemeClr val="accent6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46DE8B5A-B61A-7161-6175-FE90A6F8AA14}"/>
              </a:ext>
            </a:extLst>
          </p:cNvPr>
          <p:cNvCxnSpPr>
            <a:cxnSpLocks/>
            <a:endCxn id="25" idx="1"/>
          </p:cNvCxnSpPr>
          <p:nvPr/>
        </p:nvCxnSpPr>
        <p:spPr>
          <a:xfrm flipH="1">
            <a:off x="7111596" y="1854610"/>
            <a:ext cx="253480" cy="674647"/>
          </a:xfrm>
          <a:prstGeom prst="line">
            <a:avLst/>
          </a:prstGeom>
          <a:ln w="28575">
            <a:solidFill>
              <a:srgbClr val="298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1B3526CC-D957-5724-DE00-B658F50417E7}"/>
              </a:ext>
            </a:extLst>
          </p:cNvPr>
          <p:cNvSpPr>
            <a:spLocks/>
          </p:cNvSpPr>
          <p:nvPr/>
        </p:nvSpPr>
        <p:spPr>
          <a:xfrm rot="5996499">
            <a:off x="6920732" y="3950971"/>
            <a:ext cx="93135" cy="79115"/>
          </a:xfrm>
          <a:prstGeom prst="ellipse">
            <a:avLst/>
          </a:prstGeom>
          <a:solidFill>
            <a:schemeClr val="accent6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336A2948-B1C2-B7EC-A534-CCB1E72B0A18}"/>
              </a:ext>
            </a:extLst>
          </p:cNvPr>
          <p:cNvCxnSpPr>
            <a:cxnSpLocks/>
            <a:endCxn id="28" idx="1"/>
          </p:cNvCxnSpPr>
          <p:nvPr/>
        </p:nvCxnSpPr>
        <p:spPr>
          <a:xfrm flipH="1">
            <a:off x="7000536" y="3258572"/>
            <a:ext cx="818779" cy="704352"/>
          </a:xfrm>
          <a:prstGeom prst="line">
            <a:avLst/>
          </a:prstGeom>
          <a:ln w="28575">
            <a:solidFill>
              <a:srgbClr val="298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llipse 31">
            <a:extLst>
              <a:ext uri="{FF2B5EF4-FFF2-40B4-BE49-F238E27FC236}">
                <a16:creationId xmlns:a16="http://schemas.microsoft.com/office/drawing/2014/main" id="{01AFFB32-26DB-69FE-0B5E-99291F2D1029}"/>
              </a:ext>
            </a:extLst>
          </p:cNvPr>
          <p:cNvSpPr>
            <a:spLocks/>
          </p:cNvSpPr>
          <p:nvPr/>
        </p:nvSpPr>
        <p:spPr>
          <a:xfrm rot="5996499">
            <a:off x="5139634" y="4183149"/>
            <a:ext cx="93135" cy="79115"/>
          </a:xfrm>
          <a:prstGeom prst="ellipse">
            <a:avLst/>
          </a:prstGeom>
          <a:solidFill>
            <a:schemeClr val="accent6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BEC43EFB-4954-ED98-6719-8102E2CBA709}"/>
              </a:ext>
            </a:extLst>
          </p:cNvPr>
          <p:cNvSpPr>
            <a:spLocks/>
          </p:cNvSpPr>
          <p:nvPr/>
        </p:nvSpPr>
        <p:spPr>
          <a:xfrm rot="5996499">
            <a:off x="6879073" y="5051461"/>
            <a:ext cx="93135" cy="79115"/>
          </a:xfrm>
          <a:prstGeom prst="ellipse">
            <a:avLst/>
          </a:prstGeom>
          <a:solidFill>
            <a:schemeClr val="accent6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D5436A25-B273-A44C-2353-D65F95283A19}"/>
              </a:ext>
            </a:extLst>
          </p:cNvPr>
          <p:cNvCxnSpPr>
            <a:cxnSpLocks/>
          </p:cNvCxnSpPr>
          <p:nvPr/>
        </p:nvCxnSpPr>
        <p:spPr>
          <a:xfrm flipH="1" flipV="1">
            <a:off x="6942252" y="5080039"/>
            <a:ext cx="642345" cy="542422"/>
          </a:xfrm>
          <a:prstGeom prst="line">
            <a:avLst/>
          </a:prstGeom>
          <a:ln w="28575">
            <a:solidFill>
              <a:srgbClr val="298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85BFF205-7A1A-A922-CA33-466A1CF0501A}"/>
              </a:ext>
            </a:extLst>
          </p:cNvPr>
          <p:cNvGrpSpPr/>
          <p:nvPr/>
        </p:nvGrpSpPr>
        <p:grpSpPr>
          <a:xfrm rot="5996499">
            <a:off x="7152401" y="3654776"/>
            <a:ext cx="568660" cy="842842"/>
            <a:chOff x="3200204" y="3626126"/>
            <a:chExt cx="773377" cy="1086380"/>
          </a:xfrm>
        </p:grpSpPr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B9F5F665-AF82-E5B0-2359-2C579C8A3EE0}"/>
                </a:ext>
              </a:extLst>
            </p:cNvPr>
            <p:cNvSpPr>
              <a:spLocks/>
            </p:cNvSpPr>
            <p:nvPr/>
          </p:nvSpPr>
          <p:spPr>
            <a:xfrm>
              <a:off x="3865581" y="4604506"/>
              <a:ext cx="108000" cy="108000"/>
            </a:xfrm>
            <a:prstGeom prst="ellipse">
              <a:avLst/>
            </a:prstGeom>
            <a:solidFill>
              <a:schemeClr val="accent6"/>
            </a:solidFill>
            <a:ln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63" name="Connecteur droit 62">
              <a:extLst>
                <a:ext uri="{FF2B5EF4-FFF2-40B4-BE49-F238E27FC236}">
                  <a16:creationId xmlns:a16="http://schemas.microsoft.com/office/drawing/2014/main" id="{86E32F08-9D72-02D5-5EA3-FDBA85ADF403}"/>
                </a:ext>
              </a:extLst>
            </p:cNvPr>
            <p:cNvCxnSpPr>
              <a:cxnSpLocks/>
              <a:endCxn id="62" idx="1"/>
            </p:cNvCxnSpPr>
            <p:nvPr/>
          </p:nvCxnSpPr>
          <p:spPr>
            <a:xfrm>
              <a:off x="3200204" y="3626126"/>
              <a:ext cx="681193" cy="994196"/>
            </a:xfrm>
            <a:prstGeom prst="line">
              <a:avLst/>
            </a:prstGeom>
            <a:ln w="28575">
              <a:solidFill>
                <a:srgbClr val="2983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Ellipse 64">
            <a:extLst>
              <a:ext uri="{FF2B5EF4-FFF2-40B4-BE49-F238E27FC236}">
                <a16:creationId xmlns:a16="http://schemas.microsoft.com/office/drawing/2014/main" id="{5B2FE1CB-56C1-A2DD-36EE-D645DC9DFC03}"/>
              </a:ext>
            </a:extLst>
          </p:cNvPr>
          <p:cNvSpPr>
            <a:spLocks/>
          </p:cNvSpPr>
          <p:nvPr/>
        </p:nvSpPr>
        <p:spPr>
          <a:xfrm rot="5996499">
            <a:off x="7092549" y="4285753"/>
            <a:ext cx="93135" cy="79115"/>
          </a:xfrm>
          <a:prstGeom prst="ellipse">
            <a:avLst/>
          </a:prstGeom>
          <a:solidFill>
            <a:schemeClr val="accent6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FE4F26A1-5F7A-082E-05D0-DE7BB9FF6E96}"/>
              </a:ext>
            </a:extLst>
          </p:cNvPr>
          <p:cNvCxnSpPr>
            <a:cxnSpLocks/>
            <a:endCxn id="65" idx="1"/>
          </p:cNvCxnSpPr>
          <p:nvPr/>
        </p:nvCxnSpPr>
        <p:spPr>
          <a:xfrm flipH="1" flipV="1">
            <a:off x="7172353" y="4297706"/>
            <a:ext cx="737703" cy="52011"/>
          </a:xfrm>
          <a:prstGeom prst="line">
            <a:avLst/>
          </a:prstGeom>
          <a:ln w="28575">
            <a:solidFill>
              <a:srgbClr val="298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767EE660-00D2-61F2-036C-E93FC36A64F6}"/>
              </a:ext>
            </a:extLst>
          </p:cNvPr>
          <p:cNvGrpSpPr/>
          <p:nvPr/>
        </p:nvGrpSpPr>
        <p:grpSpPr>
          <a:xfrm rot="16572681">
            <a:off x="4373025" y="5181823"/>
            <a:ext cx="522241" cy="791378"/>
            <a:chOff x="3367987" y="3632196"/>
            <a:chExt cx="605594" cy="1080310"/>
          </a:xfrm>
        </p:grpSpPr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728A338D-9B88-C8EC-A77D-5D9ABFD33D4F}"/>
                </a:ext>
              </a:extLst>
            </p:cNvPr>
            <p:cNvSpPr>
              <a:spLocks/>
            </p:cNvSpPr>
            <p:nvPr/>
          </p:nvSpPr>
          <p:spPr>
            <a:xfrm>
              <a:off x="3865581" y="4604506"/>
              <a:ext cx="108000" cy="108000"/>
            </a:xfrm>
            <a:prstGeom prst="ellipse">
              <a:avLst/>
            </a:prstGeom>
            <a:solidFill>
              <a:schemeClr val="accent6"/>
            </a:solidFill>
            <a:ln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69" name="Connecteur droit 68">
              <a:extLst>
                <a:ext uri="{FF2B5EF4-FFF2-40B4-BE49-F238E27FC236}">
                  <a16:creationId xmlns:a16="http://schemas.microsoft.com/office/drawing/2014/main" id="{B02DB5FC-E88F-2B12-A7E2-9EA76116F6F6}"/>
                </a:ext>
              </a:extLst>
            </p:cNvPr>
            <p:cNvCxnSpPr>
              <a:cxnSpLocks/>
              <a:endCxn id="68" idx="1"/>
            </p:cNvCxnSpPr>
            <p:nvPr/>
          </p:nvCxnSpPr>
          <p:spPr>
            <a:xfrm rot="5027319" flipV="1">
              <a:off x="3091462" y="3908721"/>
              <a:ext cx="1020917" cy="467868"/>
            </a:xfrm>
            <a:prstGeom prst="line">
              <a:avLst/>
            </a:prstGeom>
            <a:ln w="28575">
              <a:solidFill>
                <a:srgbClr val="2983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ZoneTexte 70">
            <a:extLst>
              <a:ext uri="{FF2B5EF4-FFF2-40B4-BE49-F238E27FC236}">
                <a16:creationId xmlns:a16="http://schemas.microsoft.com/office/drawing/2014/main" id="{F806E02A-295B-45E8-E860-3D40740456F0}"/>
              </a:ext>
            </a:extLst>
          </p:cNvPr>
          <p:cNvSpPr txBox="1"/>
          <p:nvPr/>
        </p:nvSpPr>
        <p:spPr>
          <a:xfrm>
            <a:off x="362971" y="5668478"/>
            <a:ext cx="3712044" cy="461665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0" rIns="0" anchor="t">
            <a:spAutoFit/>
          </a:bodyPr>
          <a:lstStyle/>
          <a:p>
            <a:pPr algn="r"/>
            <a:r>
              <a:rPr lang="fr-FR" sz="1200" b="1" dirty="0">
                <a:solidFill>
                  <a:srgbClr val="5CC6ED"/>
                </a:solidFill>
                <a:latin typeface="Montserrat" panose="00000500000000000000" pitchFamily="2" charset="0"/>
              </a:rPr>
              <a:t>Jean-Claude CASTEROT</a:t>
            </a:r>
          </a:p>
          <a:p>
            <a:pPr algn="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PLVG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 : Pays de Lourdes et des Vallées de Gaves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6657BF89-3C29-AF27-4FE4-5B75BFD8DD48}"/>
              </a:ext>
            </a:extLst>
          </p:cNvPr>
          <p:cNvSpPr txBox="1"/>
          <p:nvPr/>
        </p:nvSpPr>
        <p:spPr>
          <a:xfrm>
            <a:off x="7984656" y="1916308"/>
            <a:ext cx="3712044" cy="461665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0" rIns="0" anchor="t">
            <a:spAutoFit/>
          </a:bodyPr>
          <a:lstStyle/>
          <a:p>
            <a:pPr algn="just"/>
            <a:r>
              <a:rPr lang="fr-FR" sz="1200" b="1" dirty="0">
                <a:solidFill>
                  <a:srgbClr val="5CC6ED"/>
                </a:solidFill>
                <a:latin typeface="Montserrat" panose="00000500000000000000" pitchFamily="2" charset="0"/>
              </a:rPr>
              <a:t>Xavier COLIN</a:t>
            </a:r>
          </a:p>
          <a:p>
            <a:pPr algn="just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EPTB Meurthe Madon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6B1B6E96-AE6B-518C-2216-729B66DD6617}"/>
              </a:ext>
            </a:extLst>
          </p:cNvPr>
          <p:cNvSpPr txBox="1"/>
          <p:nvPr/>
        </p:nvSpPr>
        <p:spPr>
          <a:xfrm>
            <a:off x="7957434" y="3557561"/>
            <a:ext cx="3712044" cy="461665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0" rIns="0" anchor="t">
            <a:spAutoFit/>
          </a:bodyPr>
          <a:lstStyle/>
          <a:p>
            <a:pPr algn="just"/>
            <a:r>
              <a:rPr lang="fr-FR" sz="1200" b="1" dirty="0">
                <a:solidFill>
                  <a:srgbClr val="5CC6ED"/>
                </a:solidFill>
                <a:latin typeface="Montserrat" panose="00000500000000000000" pitchFamily="2" charset="0"/>
              </a:rPr>
              <a:t>Xavier AZZOPPARDI</a:t>
            </a:r>
          </a:p>
          <a:p>
            <a:pPr algn="just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SIRRA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 : Syndicat Isérois des Rivières Rhône Aval</a:t>
            </a: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2D75B875-9A40-EAB4-4899-F7552C347928}"/>
              </a:ext>
            </a:extLst>
          </p:cNvPr>
          <p:cNvSpPr txBox="1"/>
          <p:nvPr/>
        </p:nvSpPr>
        <p:spPr>
          <a:xfrm>
            <a:off x="506788" y="3228010"/>
            <a:ext cx="3483121" cy="461665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0" rIns="0" anchor="t">
            <a:spAutoFit/>
          </a:bodyPr>
          <a:lstStyle/>
          <a:p>
            <a:pPr algn="r"/>
            <a:r>
              <a:rPr lang="fr-FR" sz="1200" b="1" dirty="0">
                <a:solidFill>
                  <a:srgbClr val="5CC6ED"/>
                </a:solidFill>
                <a:latin typeface="Montserrat" panose="00000500000000000000" pitchFamily="2" charset="0"/>
              </a:rPr>
              <a:t>Xavier DUPONT</a:t>
            </a:r>
          </a:p>
          <a:p>
            <a:pPr algn="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Etablissement Public Loire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E32690F2-CDFB-DF5A-3F59-A2656052606C}"/>
              </a:ext>
            </a:extLst>
          </p:cNvPr>
          <p:cNvSpPr txBox="1"/>
          <p:nvPr/>
        </p:nvSpPr>
        <p:spPr>
          <a:xfrm>
            <a:off x="8145136" y="4722786"/>
            <a:ext cx="3712044" cy="646331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0" rIns="0" anchor="t">
            <a:spAutoFit/>
          </a:bodyPr>
          <a:lstStyle/>
          <a:p>
            <a:pPr algn="just"/>
            <a:r>
              <a:rPr lang="fr-FR" sz="1200" b="1" dirty="0">
                <a:solidFill>
                  <a:srgbClr val="5CC6ED"/>
                </a:solidFill>
                <a:latin typeface="Montserrat" panose="00000500000000000000" pitchFamily="2" charset="0"/>
              </a:rPr>
              <a:t>Philippe GINOUX</a:t>
            </a:r>
          </a:p>
          <a:p>
            <a:pPr algn="just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SMAVD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 : Syndicat Mixte d’Aménagement de la Vallée de la Durance</a:t>
            </a: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94242F24-5622-E3FB-7DA6-2D530A8163F1}"/>
              </a:ext>
            </a:extLst>
          </p:cNvPr>
          <p:cNvSpPr txBox="1"/>
          <p:nvPr/>
        </p:nvSpPr>
        <p:spPr>
          <a:xfrm>
            <a:off x="7332453" y="1419887"/>
            <a:ext cx="3712044" cy="461665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0" rIns="0" anchor="t">
            <a:spAutoFit/>
          </a:bodyPr>
          <a:lstStyle/>
          <a:p>
            <a:pPr algn="just"/>
            <a:r>
              <a:rPr lang="fr-FR" sz="1200" b="1" dirty="0">
                <a:solidFill>
                  <a:srgbClr val="5CC6ED"/>
                </a:solidFill>
                <a:latin typeface="Montserrat" panose="00000500000000000000" pitchFamily="2" charset="0"/>
              </a:rPr>
              <a:t>Thomas GIRARD</a:t>
            </a:r>
          </a:p>
          <a:p>
            <a:pPr algn="just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SM Moselle Aval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AC308519-E1FD-D9DC-1EE3-232D9EEB4A97}"/>
              </a:ext>
            </a:extLst>
          </p:cNvPr>
          <p:cNvSpPr txBox="1"/>
          <p:nvPr/>
        </p:nvSpPr>
        <p:spPr>
          <a:xfrm>
            <a:off x="7918898" y="2895859"/>
            <a:ext cx="3712044" cy="646331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0" rIns="0" anchor="t">
            <a:spAutoFit/>
          </a:bodyPr>
          <a:lstStyle/>
          <a:p>
            <a:pPr algn="just"/>
            <a:r>
              <a:rPr lang="fr-FR" sz="1200" b="1" dirty="0">
                <a:solidFill>
                  <a:srgbClr val="5CC6ED"/>
                </a:solidFill>
                <a:latin typeface="Montserrat" panose="00000500000000000000" pitchFamily="2" charset="0"/>
              </a:rPr>
              <a:t>Sylvain GUENRO – </a:t>
            </a:r>
            <a:r>
              <a:rPr lang="fr-FR" sz="1200" b="1" dirty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  <a:t>Trésorier adjoint</a:t>
            </a:r>
          </a:p>
          <a:p>
            <a:pPr algn="just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SR3A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 - Syndicat de la Rivière Ain Aval et ses Affluents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AAA5D1F1-A6CA-A624-DFC8-2FB3BACDE551}"/>
              </a:ext>
            </a:extLst>
          </p:cNvPr>
          <p:cNvSpPr txBox="1"/>
          <p:nvPr/>
        </p:nvSpPr>
        <p:spPr>
          <a:xfrm>
            <a:off x="8594256" y="2429972"/>
            <a:ext cx="3712044" cy="461665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0" rIns="0" anchor="t">
            <a:spAutoFit/>
          </a:bodyPr>
          <a:lstStyle/>
          <a:p>
            <a:pPr algn="just"/>
            <a:r>
              <a:rPr lang="fr-FR" sz="1200" b="1" dirty="0">
                <a:solidFill>
                  <a:srgbClr val="5CC6ED"/>
                </a:solidFill>
                <a:latin typeface="Montserrat" panose="00000500000000000000" pitchFamily="2" charset="0"/>
              </a:rPr>
              <a:t>Michel HABIG - </a:t>
            </a:r>
            <a:r>
              <a:rPr lang="fr-FR" sz="1200" b="1" dirty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  <a:t>Secrétaire</a:t>
            </a:r>
          </a:p>
          <a:p>
            <a:pPr algn="just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RHA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: Rivières de Haute Alsace</a:t>
            </a:r>
          </a:p>
        </p:txBody>
      </p:sp>
      <p:sp>
        <p:nvSpPr>
          <p:cNvPr id="116" name="Ellipse 115">
            <a:extLst>
              <a:ext uri="{FF2B5EF4-FFF2-40B4-BE49-F238E27FC236}">
                <a16:creationId xmlns:a16="http://schemas.microsoft.com/office/drawing/2014/main" id="{52A9DE97-6CBD-C5CD-74B0-8CF842ADFFF7}"/>
              </a:ext>
            </a:extLst>
          </p:cNvPr>
          <p:cNvSpPr>
            <a:spLocks/>
          </p:cNvSpPr>
          <p:nvPr/>
        </p:nvSpPr>
        <p:spPr>
          <a:xfrm rot="16572681">
            <a:off x="5138986" y="4797126"/>
            <a:ext cx="93135" cy="79115"/>
          </a:xfrm>
          <a:prstGeom prst="ellipse">
            <a:avLst/>
          </a:prstGeom>
          <a:solidFill>
            <a:schemeClr val="accent6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7" name="Connecteur droit 116">
            <a:extLst>
              <a:ext uri="{FF2B5EF4-FFF2-40B4-BE49-F238E27FC236}">
                <a16:creationId xmlns:a16="http://schemas.microsoft.com/office/drawing/2014/main" id="{083D2606-F961-923C-09CC-2F48664C6D70}"/>
              </a:ext>
            </a:extLst>
          </p:cNvPr>
          <p:cNvCxnSpPr>
            <a:cxnSpLocks/>
            <a:stCxn id="120" idx="3"/>
          </p:cNvCxnSpPr>
          <p:nvPr/>
        </p:nvCxnSpPr>
        <p:spPr>
          <a:xfrm flipV="1">
            <a:off x="4106982" y="4849767"/>
            <a:ext cx="997326" cy="187116"/>
          </a:xfrm>
          <a:prstGeom prst="line">
            <a:avLst/>
          </a:prstGeom>
          <a:ln w="28575">
            <a:solidFill>
              <a:srgbClr val="298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ZoneTexte 119">
            <a:extLst>
              <a:ext uri="{FF2B5EF4-FFF2-40B4-BE49-F238E27FC236}">
                <a16:creationId xmlns:a16="http://schemas.microsoft.com/office/drawing/2014/main" id="{8E6FFC02-44A5-5533-1901-5BE55316D299}"/>
              </a:ext>
            </a:extLst>
          </p:cNvPr>
          <p:cNvSpPr txBox="1"/>
          <p:nvPr/>
        </p:nvSpPr>
        <p:spPr>
          <a:xfrm>
            <a:off x="394938" y="4806050"/>
            <a:ext cx="3712044" cy="461665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0" rIns="0" anchor="t">
            <a:spAutoFit/>
          </a:bodyPr>
          <a:lstStyle/>
          <a:p>
            <a:pPr algn="r"/>
            <a:r>
              <a:rPr lang="fr-FR" sz="1200" b="1" dirty="0">
                <a:solidFill>
                  <a:srgbClr val="5CC6ED"/>
                </a:solidFill>
                <a:latin typeface="Montserrat" panose="00000500000000000000" pitchFamily="2" charset="0"/>
              </a:rPr>
              <a:t>  </a:t>
            </a:r>
            <a:r>
              <a:rPr lang="fr-FR" sz="1200" b="1" dirty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  <a:t>Trésorier</a:t>
            </a:r>
            <a:r>
              <a:rPr lang="fr-FR" sz="1200" b="1" dirty="0">
                <a:solidFill>
                  <a:srgbClr val="5CC6ED"/>
                </a:solidFill>
                <a:latin typeface="Montserrat" panose="00000500000000000000" pitchFamily="2" charset="0"/>
              </a:rPr>
              <a:t> - Jean-André LEMIRE</a:t>
            </a:r>
          </a:p>
          <a:p>
            <a:pPr algn="r"/>
            <a:r>
              <a:rPr lang="fr-FR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CdC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 Montesquieu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</p:txBody>
      </p:sp>
      <p:cxnSp>
        <p:nvCxnSpPr>
          <p:cNvPr id="121" name="Connecteur droit 120">
            <a:extLst>
              <a:ext uri="{FF2B5EF4-FFF2-40B4-BE49-F238E27FC236}">
                <a16:creationId xmlns:a16="http://schemas.microsoft.com/office/drawing/2014/main" id="{3FC452BF-46B8-2153-BC0A-635FAF731F21}"/>
              </a:ext>
            </a:extLst>
          </p:cNvPr>
          <p:cNvCxnSpPr>
            <a:cxnSpLocks/>
          </p:cNvCxnSpPr>
          <p:nvPr/>
        </p:nvCxnSpPr>
        <p:spPr>
          <a:xfrm flipV="1">
            <a:off x="4117052" y="4219884"/>
            <a:ext cx="997326" cy="26113"/>
          </a:xfrm>
          <a:prstGeom prst="line">
            <a:avLst/>
          </a:prstGeom>
          <a:ln w="28575">
            <a:solidFill>
              <a:srgbClr val="298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ZoneTexte 121">
            <a:extLst>
              <a:ext uri="{FF2B5EF4-FFF2-40B4-BE49-F238E27FC236}">
                <a16:creationId xmlns:a16="http://schemas.microsoft.com/office/drawing/2014/main" id="{465FC64E-9612-11C1-B0F3-EFE9AD46430D}"/>
              </a:ext>
            </a:extLst>
          </p:cNvPr>
          <p:cNvSpPr txBox="1"/>
          <p:nvPr/>
        </p:nvSpPr>
        <p:spPr>
          <a:xfrm>
            <a:off x="407039" y="3925541"/>
            <a:ext cx="3676763" cy="646331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0" rIns="0" anchor="t">
            <a:spAutoFit/>
          </a:bodyPr>
          <a:lstStyle/>
          <a:p>
            <a:pPr algn="r"/>
            <a:r>
              <a:rPr lang="fr-FR" sz="1200" b="1" dirty="0">
                <a:solidFill>
                  <a:srgbClr val="5CC6ED"/>
                </a:solidFill>
                <a:latin typeface="Montserrat" panose="00000500000000000000" pitchFamily="2" charset="0"/>
              </a:rPr>
              <a:t>Laurent NIVARD</a:t>
            </a:r>
          </a:p>
          <a:p>
            <a:pPr algn="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SYMADIG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: SM pour l’Aménagement des Digues de la Gironde</a:t>
            </a:r>
          </a:p>
        </p:txBody>
      </p:sp>
      <p:sp>
        <p:nvSpPr>
          <p:cNvPr id="128" name="ZoneTexte 127">
            <a:extLst>
              <a:ext uri="{FF2B5EF4-FFF2-40B4-BE49-F238E27FC236}">
                <a16:creationId xmlns:a16="http://schemas.microsoft.com/office/drawing/2014/main" id="{0EEF9252-08DA-60E3-9FA8-18A40A10BC3C}"/>
              </a:ext>
            </a:extLst>
          </p:cNvPr>
          <p:cNvSpPr txBox="1"/>
          <p:nvPr/>
        </p:nvSpPr>
        <p:spPr>
          <a:xfrm>
            <a:off x="7598364" y="5625068"/>
            <a:ext cx="3712044" cy="646331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0" rIns="0" anchor="t">
            <a:spAutoFit/>
          </a:bodyPr>
          <a:lstStyle/>
          <a:p>
            <a:pPr algn="just"/>
            <a:r>
              <a:rPr lang="fr-FR" sz="1200" b="1" dirty="0">
                <a:solidFill>
                  <a:srgbClr val="5CC6ED"/>
                </a:solidFill>
                <a:latin typeface="Montserrat" panose="00000500000000000000" pitchFamily="2" charset="0"/>
              </a:rPr>
              <a:t>Pierre RAVIOL - </a:t>
            </a:r>
            <a:r>
              <a:rPr lang="fr-FR" sz="1200" b="1" dirty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  <a:t>Président</a:t>
            </a:r>
          </a:p>
          <a:p>
            <a:pPr algn="just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SYMADREM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 : Syndicat Mixte d’Aménagement des digues du delta du Rhône et de la mer</a:t>
            </a:r>
          </a:p>
        </p:txBody>
      </p:sp>
      <p:cxnSp>
        <p:nvCxnSpPr>
          <p:cNvPr id="129" name="Connecteur droit 128">
            <a:extLst>
              <a:ext uri="{FF2B5EF4-FFF2-40B4-BE49-F238E27FC236}">
                <a16:creationId xmlns:a16="http://schemas.microsoft.com/office/drawing/2014/main" id="{770D6114-8E70-6304-339E-421A7B31031D}"/>
              </a:ext>
            </a:extLst>
          </p:cNvPr>
          <p:cNvCxnSpPr>
            <a:cxnSpLocks/>
          </p:cNvCxnSpPr>
          <p:nvPr/>
        </p:nvCxnSpPr>
        <p:spPr>
          <a:xfrm flipV="1">
            <a:off x="4847084" y="1676580"/>
            <a:ext cx="997326" cy="26113"/>
          </a:xfrm>
          <a:prstGeom prst="line">
            <a:avLst/>
          </a:prstGeom>
          <a:ln w="28575">
            <a:solidFill>
              <a:srgbClr val="298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ZoneTexte 129">
            <a:extLst>
              <a:ext uri="{FF2B5EF4-FFF2-40B4-BE49-F238E27FC236}">
                <a16:creationId xmlns:a16="http://schemas.microsoft.com/office/drawing/2014/main" id="{806F9DA5-EDB5-7A93-D588-199D2EE6C104}"/>
              </a:ext>
            </a:extLst>
          </p:cNvPr>
          <p:cNvSpPr txBox="1"/>
          <p:nvPr/>
        </p:nvSpPr>
        <p:spPr>
          <a:xfrm>
            <a:off x="1135040" y="1383488"/>
            <a:ext cx="3712044" cy="646331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0" rIns="0" anchor="t">
            <a:spAutoFit/>
          </a:bodyPr>
          <a:lstStyle/>
          <a:p>
            <a:pPr algn="r"/>
            <a:r>
              <a:rPr lang="fr-FR" sz="1200" b="1" dirty="0">
                <a:solidFill>
                  <a:srgbClr val="5CC6ED"/>
                </a:solidFill>
                <a:latin typeface="Montserrat" panose="00000500000000000000" pitchFamily="2" charset="0"/>
              </a:rPr>
              <a:t>  Bertrand RINGOT</a:t>
            </a:r>
          </a:p>
          <a:p>
            <a:pPr algn="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CU Dunkerque Grand Littoral et</a:t>
            </a:r>
            <a:b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</a:b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Pole Métropolitain Côte d’Opale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132" name="Ellipse 131">
            <a:extLst>
              <a:ext uri="{FF2B5EF4-FFF2-40B4-BE49-F238E27FC236}">
                <a16:creationId xmlns:a16="http://schemas.microsoft.com/office/drawing/2014/main" id="{4ABDF0B7-8906-CB85-7274-25F6EF9D13C8}"/>
              </a:ext>
            </a:extLst>
          </p:cNvPr>
          <p:cNvSpPr>
            <a:spLocks/>
          </p:cNvSpPr>
          <p:nvPr/>
        </p:nvSpPr>
        <p:spPr>
          <a:xfrm rot="5996499">
            <a:off x="5867684" y="1641167"/>
            <a:ext cx="93135" cy="79115"/>
          </a:xfrm>
          <a:prstGeom prst="ellipse">
            <a:avLst/>
          </a:prstGeom>
          <a:solidFill>
            <a:schemeClr val="accent6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ZoneTexte 134">
            <a:extLst>
              <a:ext uri="{FF2B5EF4-FFF2-40B4-BE49-F238E27FC236}">
                <a16:creationId xmlns:a16="http://schemas.microsoft.com/office/drawing/2014/main" id="{5C0349D4-F1EA-8268-7DDD-956A6C28BAF5}"/>
              </a:ext>
            </a:extLst>
          </p:cNvPr>
          <p:cNvSpPr txBox="1"/>
          <p:nvPr/>
        </p:nvSpPr>
        <p:spPr>
          <a:xfrm>
            <a:off x="8066937" y="4058489"/>
            <a:ext cx="3712044" cy="646331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0" rIns="0" anchor="t">
            <a:spAutoFit/>
          </a:bodyPr>
          <a:lstStyle/>
          <a:p>
            <a:pPr algn="just"/>
            <a:r>
              <a:rPr lang="fr-FR" sz="1200" b="1" dirty="0">
                <a:solidFill>
                  <a:srgbClr val="5CC6ED"/>
                </a:solidFill>
                <a:latin typeface="Montserrat" panose="00000500000000000000" pitchFamily="2" charset="0"/>
              </a:rPr>
              <a:t>Gilles STRAPPAZZON – </a:t>
            </a:r>
            <a:r>
              <a:rPr lang="fr-FR" sz="1200" b="1" dirty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  <a:t>Vice-Président</a:t>
            </a:r>
          </a:p>
          <a:p>
            <a:pPr algn="just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SYMBHI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 : Syndicat Mixte des Bassins Hydrauliques de l’Isère</a:t>
            </a:r>
          </a:p>
        </p:txBody>
      </p:sp>
      <p:cxnSp>
        <p:nvCxnSpPr>
          <p:cNvPr id="136" name="Connecteur droit 135">
            <a:extLst>
              <a:ext uri="{FF2B5EF4-FFF2-40B4-BE49-F238E27FC236}">
                <a16:creationId xmlns:a16="http://schemas.microsoft.com/office/drawing/2014/main" id="{5E653F14-F87E-2F2B-5F6B-59C5D236A44A}"/>
              </a:ext>
            </a:extLst>
          </p:cNvPr>
          <p:cNvCxnSpPr>
            <a:cxnSpLocks/>
          </p:cNvCxnSpPr>
          <p:nvPr/>
        </p:nvCxnSpPr>
        <p:spPr>
          <a:xfrm flipV="1">
            <a:off x="3657712" y="2689979"/>
            <a:ext cx="2390441" cy="54414"/>
          </a:xfrm>
          <a:prstGeom prst="line">
            <a:avLst/>
          </a:prstGeom>
          <a:ln w="28575">
            <a:solidFill>
              <a:srgbClr val="298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Ellipse 138">
            <a:extLst>
              <a:ext uri="{FF2B5EF4-FFF2-40B4-BE49-F238E27FC236}">
                <a16:creationId xmlns:a16="http://schemas.microsoft.com/office/drawing/2014/main" id="{D07CF4A6-AC65-8DA9-6102-2CB0F458086A}"/>
              </a:ext>
            </a:extLst>
          </p:cNvPr>
          <p:cNvSpPr>
            <a:spLocks/>
          </p:cNvSpPr>
          <p:nvPr/>
        </p:nvSpPr>
        <p:spPr>
          <a:xfrm rot="17110219">
            <a:off x="6053824" y="2659218"/>
            <a:ext cx="93135" cy="79115"/>
          </a:xfrm>
          <a:prstGeom prst="ellipse">
            <a:avLst/>
          </a:prstGeom>
          <a:solidFill>
            <a:schemeClr val="accent6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1" name="ZoneTexte 140">
            <a:extLst>
              <a:ext uri="{FF2B5EF4-FFF2-40B4-BE49-F238E27FC236}">
                <a16:creationId xmlns:a16="http://schemas.microsoft.com/office/drawing/2014/main" id="{8E24F040-DAC1-2FBE-6556-5F212D1B6A12}"/>
              </a:ext>
            </a:extLst>
          </p:cNvPr>
          <p:cNvSpPr txBox="1"/>
          <p:nvPr/>
        </p:nvSpPr>
        <p:spPr>
          <a:xfrm>
            <a:off x="162559" y="2297667"/>
            <a:ext cx="3402169" cy="830997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0" rIns="0" anchor="t">
            <a:spAutoFit/>
          </a:bodyPr>
          <a:lstStyle/>
          <a:p>
            <a:pPr algn="r"/>
            <a:r>
              <a:rPr lang="fr-FR" sz="1200" b="1" dirty="0">
                <a:solidFill>
                  <a:srgbClr val="5CC6ED"/>
                </a:solidFill>
                <a:latin typeface="Montserrat" panose="00000500000000000000" pitchFamily="2" charset="0"/>
              </a:rPr>
              <a:t>Sylvain TANGUY</a:t>
            </a:r>
          </a:p>
          <a:p>
            <a:pPr algn="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SIARCE :</a:t>
            </a:r>
            <a:b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</a:b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Syndicat Intercommunal d’Aménagement, de Rivières et du Cycle de l'Eau</a:t>
            </a:r>
          </a:p>
        </p:txBody>
      </p:sp>
      <p:sp>
        <p:nvSpPr>
          <p:cNvPr id="148" name="Ellipse 147">
            <a:extLst>
              <a:ext uri="{FF2B5EF4-FFF2-40B4-BE49-F238E27FC236}">
                <a16:creationId xmlns:a16="http://schemas.microsoft.com/office/drawing/2014/main" id="{D1AD3592-0199-06C0-759A-3BCD00F000BE}"/>
              </a:ext>
            </a:extLst>
          </p:cNvPr>
          <p:cNvSpPr>
            <a:spLocks/>
          </p:cNvSpPr>
          <p:nvPr/>
        </p:nvSpPr>
        <p:spPr>
          <a:xfrm rot="16572681">
            <a:off x="6616790" y="4850965"/>
            <a:ext cx="93135" cy="79115"/>
          </a:xfrm>
          <a:prstGeom prst="ellipse">
            <a:avLst/>
          </a:prstGeom>
          <a:solidFill>
            <a:schemeClr val="accent6"/>
          </a:solidFill>
          <a:ln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9" name="Connecteur droit 148">
            <a:extLst>
              <a:ext uri="{FF2B5EF4-FFF2-40B4-BE49-F238E27FC236}">
                <a16:creationId xmlns:a16="http://schemas.microsoft.com/office/drawing/2014/main" id="{1E5C451E-E299-5E1E-06AD-7EA62D617243}"/>
              </a:ext>
            </a:extLst>
          </p:cNvPr>
          <p:cNvCxnSpPr>
            <a:cxnSpLocks/>
            <a:endCxn id="148" idx="1"/>
          </p:cNvCxnSpPr>
          <p:nvPr/>
        </p:nvCxnSpPr>
        <p:spPr>
          <a:xfrm flipV="1">
            <a:off x="5737939" y="4920231"/>
            <a:ext cx="894048" cy="1284270"/>
          </a:xfrm>
          <a:prstGeom prst="line">
            <a:avLst/>
          </a:prstGeom>
          <a:ln w="28575">
            <a:solidFill>
              <a:srgbClr val="2983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ZoneTexte 149">
            <a:extLst>
              <a:ext uri="{FF2B5EF4-FFF2-40B4-BE49-F238E27FC236}">
                <a16:creationId xmlns:a16="http://schemas.microsoft.com/office/drawing/2014/main" id="{81E7A471-65A2-B76D-BFBC-25E497CA893E}"/>
              </a:ext>
            </a:extLst>
          </p:cNvPr>
          <p:cNvSpPr txBox="1"/>
          <p:nvPr/>
        </p:nvSpPr>
        <p:spPr>
          <a:xfrm>
            <a:off x="3750135" y="6204501"/>
            <a:ext cx="3712044" cy="461665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0" rIns="0" anchor="t">
            <a:spAutoFit/>
          </a:bodyPr>
          <a:lstStyle/>
          <a:p>
            <a:pPr algn="ctr"/>
            <a:r>
              <a:rPr lang="fr-FR" sz="1200" b="1" dirty="0">
                <a:solidFill>
                  <a:srgbClr val="5CC6ED"/>
                </a:solidFill>
                <a:latin typeface="Montserrat" panose="00000500000000000000" pitchFamily="2" charset="0"/>
              </a:rPr>
              <a:t>Valérie WAGNER </a:t>
            </a:r>
            <a:r>
              <a:rPr lang="fr-FR" sz="1200" b="1" dirty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  <a:t>– Secrétaire adjointe</a:t>
            </a:r>
          </a:p>
          <a:p>
            <a:pPr algn="ctr"/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Ville d’Avignon</a:t>
            </a:r>
            <a:endParaRPr lang="fr-FR" sz="12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0242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170</Words>
  <Application>Microsoft Office PowerPoint</Application>
  <PresentationFormat>Grand écran</PresentationFormat>
  <Paragraphs>31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Montserrat</vt:lpstr>
      <vt:lpstr>Thème Office</vt:lpstr>
      <vt:lpstr>Elus du Conseil d’Administration de France Digues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Perrine BROUST</dc:creator>
  <cp:lastModifiedBy>Perrine BROUST</cp:lastModifiedBy>
  <cp:revision>15</cp:revision>
  <dcterms:created xsi:type="dcterms:W3CDTF">2026-10-10T05:47:08Z</dcterms:created>
  <dcterms:modified xsi:type="dcterms:W3CDTF">2026-10-10T15:34:59Z</dcterms:modified>
</cp:coreProperties>
</file>